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8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旭征" initials="陈旭征" lastIdx="1" clrIdx="0">
    <p:extLst>
      <p:ext uri="{19B8F6BF-5375-455C-9EA6-DF929625EA0E}">
        <p15:presenceInfo xmlns:p15="http://schemas.microsoft.com/office/powerpoint/2012/main" userId="S-1-5-21-302409855-3393619769-212316345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0759" autoAdjust="0"/>
  </p:normalViewPr>
  <p:slideViewPr>
    <p:cSldViewPr snapToGrid="0">
      <p:cViewPr varScale="1">
        <p:scale>
          <a:sx n="100" d="100"/>
          <a:sy n="100" d="100"/>
        </p:scale>
        <p:origin x="2688" y="72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4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6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25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api/route/wx.redirectTo.html" TargetMode="External"/><Relationship Id="rId2" Type="http://schemas.openxmlformats.org/officeDocument/2006/relationships/hyperlink" Target="https://developers.weixin.qq.com/miniprogram/dev/api/route/wx.navigateT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miniprogram/dev/api/route/wx.reLaunch.html" TargetMode="External"/><Relationship Id="rId5" Type="http://schemas.openxmlformats.org/officeDocument/2006/relationships/hyperlink" Target="https://developers.weixin.qq.com/miniprogram/dev/api/route/wx.switchTab.html" TargetMode="External"/><Relationship Id="rId4" Type="http://schemas.openxmlformats.org/officeDocument/2006/relationships/hyperlink" Target="https://developers.weixin.qq.com/miniprogram/dev/api/route/wx.navigateBack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voras/blog/issues/1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数据流与生命周期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F2023-7A4E-40F5-962A-0C755631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CD10F-DB9A-40F4-AE36-81894DB2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单向数绑定的优缺点：</a:t>
            </a:r>
          </a:p>
          <a:p>
            <a:r>
              <a:rPr lang="zh-CN" altLang="en-US" dirty="0"/>
              <a:t>优点：所有状态变化都可以被记录、跟踪，状态变化通过手动调用触发，源头易追溯。</a:t>
            </a:r>
          </a:p>
          <a:p>
            <a:r>
              <a:rPr lang="zh-CN" altLang="en-US" dirty="0"/>
              <a:t>缺点：会有很多类似的样板代码，代码量会相应的上升。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双向数据绑定的优缺点：</a:t>
            </a:r>
          </a:p>
          <a:p>
            <a:r>
              <a:rPr lang="zh-CN" altLang="en-US" dirty="0"/>
              <a:t>优点：在操作表单时使用方便简单，可以省略繁琐或重复的</a:t>
            </a:r>
            <a:r>
              <a:rPr lang="en-US" altLang="zh-CN" dirty="0" err="1"/>
              <a:t>onChange</a:t>
            </a:r>
            <a:r>
              <a:rPr lang="zh-CN" altLang="en-US" dirty="0"/>
              <a:t>事件去处理每个表单数据的变化（减少代码量）。</a:t>
            </a:r>
          </a:p>
          <a:p>
            <a:r>
              <a:rPr lang="zh-CN" altLang="en-US" dirty="0"/>
              <a:t>缺点：属于暗箱操作，无法很好的追踪双向绑定的数据的变化。</a:t>
            </a:r>
          </a:p>
        </p:txBody>
      </p:sp>
    </p:spTree>
    <p:extLst>
      <p:ext uri="{BB962C8B-B14F-4D97-AF65-F5344CB8AC3E}">
        <p14:creationId xmlns:p14="http://schemas.microsoft.com/office/powerpoint/2010/main" val="191019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4ADE6-D6CA-4118-80F4-3099A6D9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852458-1BFF-4353-88D2-85A30965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858791"/>
            <a:ext cx="8216900" cy="41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B9410-5E28-4CBE-8E81-6096C1ED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JSX(JavaScript XML)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F277B-6146-44E3-A050-11EC53E8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 name = 'Josh Perez';</a:t>
            </a:r>
          </a:p>
          <a:p>
            <a:r>
              <a:rPr lang="en-US" altLang="zh-CN" dirty="0"/>
              <a:t>const element = &lt;h1&gt;Hello, {name}&lt;/h1&gt;;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为什么使用？</a:t>
            </a:r>
            <a:endParaRPr lang="en-US" altLang="zh-CN" dirty="0"/>
          </a:p>
          <a:p>
            <a:r>
              <a:rPr lang="zh-CN" altLang="en-US" dirty="0"/>
              <a:t>渲染逻辑本质上与其他 </a:t>
            </a:r>
            <a:r>
              <a:rPr lang="en-US" altLang="zh-CN" dirty="0"/>
              <a:t>UI </a:t>
            </a:r>
            <a:r>
              <a:rPr lang="zh-CN" altLang="en-US" dirty="0"/>
              <a:t>逻辑内在耦合</a:t>
            </a:r>
            <a:endParaRPr lang="en-US" altLang="zh-CN" dirty="0"/>
          </a:p>
          <a:p>
            <a:r>
              <a:rPr lang="zh-CN" altLang="en-US" dirty="0"/>
              <a:t>在某些时刻状态发生变化时需要通知到 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UI </a:t>
            </a:r>
            <a:r>
              <a:rPr lang="zh-CN" altLang="en-US" dirty="0"/>
              <a:t>中展示准备好的数据</a:t>
            </a:r>
            <a:endParaRPr lang="en-US" altLang="zh-CN" dirty="0"/>
          </a:p>
          <a:p>
            <a:r>
              <a:rPr lang="zh-CN" altLang="en-US" dirty="0"/>
              <a:t>视觉辅助效果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232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2595F-8B99-4C35-90D2-775F4741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也是一个表达式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E07FB-44AB-4408-9A08-C416DE30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function </a:t>
            </a:r>
            <a:r>
              <a:rPr lang="en-US" altLang="zh-CN" dirty="0" err="1"/>
              <a:t>getGreeting</a:t>
            </a:r>
            <a:r>
              <a:rPr lang="en-US" altLang="zh-CN" dirty="0"/>
              <a:t>(user) {</a:t>
            </a:r>
          </a:p>
          <a:p>
            <a:pPr marL="0" indent="0">
              <a:buNone/>
            </a:pPr>
            <a:r>
              <a:rPr lang="en-US" altLang="zh-CN" dirty="0"/>
              <a:t>  if (user) {</a:t>
            </a:r>
          </a:p>
          <a:p>
            <a:pPr marL="0" indent="0">
              <a:buNone/>
            </a:pPr>
            <a:r>
              <a:rPr lang="en-US" altLang="zh-CN" dirty="0"/>
              <a:t>       return &lt;&gt;&lt;div&gt;Hello, {</a:t>
            </a:r>
            <a:r>
              <a:rPr lang="en-US" altLang="zh-CN" dirty="0" err="1"/>
              <a:t>formatName</a:t>
            </a:r>
            <a:r>
              <a:rPr lang="en-US" altLang="zh-CN" dirty="0"/>
              <a:t>(user)}!&lt;/div&gt;&lt;div&gt;Hello, 			{</a:t>
            </a:r>
            <a:r>
              <a:rPr lang="en-US" altLang="zh-CN" dirty="0" err="1"/>
              <a:t>formatName</a:t>
            </a:r>
            <a:r>
              <a:rPr lang="en-US" altLang="zh-CN" dirty="0"/>
              <a:t>(user)}!&lt;/div&gt;&lt;/&gt;;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  return &lt;h1&gt;Hello, Stranger.&lt;/h1&gt;;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0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1301E-B472-42AA-B554-B6F73CF5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88" y="0"/>
            <a:ext cx="8215604" cy="844550"/>
          </a:xfrm>
        </p:spPr>
        <p:txBody>
          <a:bodyPr/>
          <a:lstStyle/>
          <a:p>
            <a:r>
              <a:rPr lang="zh-CN" altLang="en-US" dirty="0"/>
              <a:t>小程序双线程模型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B2AEF-C4EF-490B-98F0-EA1DFC166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21" y="1050574"/>
            <a:ext cx="8215604" cy="4676774"/>
          </a:xfrm>
        </p:spPr>
        <p:txBody>
          <a:bodyPr/>
          <a:lstStyle/>
          <a:p>
            <a:r>
              <a:rPr lang="zh-CN" altLang="en-US" b="1" dirty="0"/>
              <a:t>阻止开发者使用浏览器的</a:t>
            </a:r>
            <a:r>
              <a:rPr lang="en-US" altLang="zh-CN" b="1" dirty="0"/>
              <a:t>window</a:t>
            </a:r>
            <a:r>
              <a:rPr lang="zh-CN" altLang="en-US" b="1" dirty="0"/>
              <a:t>对象，跳转页面、操作</a:t>
            </a:r>
            <a:r>
              <a:rPr lang="en-US" altLang="zh-CN" b="1" dirty="0"/>
              <a:t>DOM</a:t>
            </a:r>
            <a:r>
              <a:rPr lang="zh-CN" altLang="en-US" b="1" dirty="0"/>
              <a:t>、动态执行脚本的开放性接口。（安全）</a:t>
            </a:r>
            <a:endParaRPr lang="en-US" altLang="zh-CN" b="1" dirty="0"/>
          </a:p>
          <a:p>
            <a:r>
              <a:rPr lang="zh-CN" altLang="en-US" b="1" dirty="0"/>
              <a:t>只提供纯 </a:t>
            </a:r>
            <a:r>
              <a:rPr lang="en-US" altLang="zh-CN" b="1" dirty="0"/>
              <a:t>JavaScript </a:t>
            </a:r>
            <a:r>
              <a:rPr lang="zh-CN" altLang="en-US" b="1" dirty="0"/>
              <a:t>的解释执行环境，没有任何浏览器相关接口。</a:t>
            </a:r>
            <a:endParaRPr lang="zh-CN" altLang="en-US" dirty="0"/>
          </a:p>
        </p:txBody>
      </p:sp>
      <p:pic>
        <p:nvPicPr>
          <p:cNvPr id="11266" name="Picture 2" descr="https://image.fundebug.com/2019-05-16-003.jpeg">
            <a:extLst>
              <a:ext uri="{FF2B5EF4-FFF2-40B4-BE49-F238E27FC236}">
                <a16:creationId xmlns:a16="http://schemas.microsoft.com/office/drawing/2014/main" id="{FEAACC9E-A3BD-4FA3-854D-D0278F13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0" y="2326922"/>
            <a:ext cx="762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9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C8756-4D6F-4877-9630-8BF39FE4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848AE-F413-44BE-8928-69046D4C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逻辑层：创建一个单独的线程去执行 </a:t>
            </a:r>
            <a:r>
              <a:rPr lang="en-US" altLang="zh-CN" b="1" dirty="0"/>
              <a:t>JavaScript</a:t>
            </a:r>
            <a:r>
              <a:rPr lang="zh-CN" altLang="en-US" b="1" dirty="0"/>
              <a:t>，在这里执行的都是有关小程序业务逻辑的代码，负责逻辑处理、数据请求、接口调用等</a:t>
            </a:r>
            <a:endParaRPr lang="zh-CN" altLang="en-US" dirty="0"/>
          </a:p>
          <a:p>
            <a:r>
              <a:rPr lang="zh-CN" altLang="en-US" b="1" dirty="0"/>
              <a:t>视图层：界面渲染相关的任务全都在 </a:t>
            </a:r>
            <a:r>
              <a:rPr lang="en-US" altLang="zh-CN" b="1" dirty="0"/>
              <a:t>WebView </a:t>
            </a:r>
            <a:r>
              <a:rPr lang="zh-CN" altLang="en-US" b="1" dirty="0"/>
              <a:t>线程里执行，通过逻辑层代码去控制渲染哪些界面。一个小程序存在多个界面，所以视图层存在多个 </a:t>
            </a:r>
            <a:r>
              <a:rPr lang="en-US" altLang="zh-CN" b="1" dirty="0"/>
              <a:t>WebView </a:t>
            </a:r>
            <a:r>
              <a:rPr lang="zh-CN" altLang="en-US" b="1" dirty="0"/>
              <a:t>线程</a:t>
            </a:r>
            <a:endParaRPr lang="zh-CN" altLang="en-US" dirty="0"/>
          </a:p>
          <a:p>
            <a:r>
              <a:rPr lang="en-US" altLang="zh-CN" b="1" dirty="0" err="1"/>
              <a:t>JSBridge</a:t>
            </a:r>
            <a:r>
              <a:rPr lang="en-US" altLang="zh-CN" b="1" dirty="0"/>
              <a:t> </a:t>
            </a:r>
            <a:r>
              <a:rPr lang="zh-CN" altLang="en-US" b="1" dirty="0"/>
              <a:t>起到架起上层开发与</a:t>
            </a:r>
            <a:r>
              <a:rPr lang="en-US" altLang="zh-CN" b="1" dirty="0"/>
              <a:t>Native</a:t>
            </a:r>
            <a:r>
              <a:rPr lang="zh-CN" altLang="en-US" b="1" dirty="0"/>
              <a:t>（系统层）的桥梁，使得小程序可通过</a:t>
            </a:r>
            <a:r>
              <a:rPr lang="en-US" altLang="zh-CN" b="1" dirty="0"/>
              <a:t>API</a:t>
            </a:r>
            <a:r>
              <a:rPr lang="zh-CN" altLang="en-US" b="1" dirty="0"/>
              <a:t>使用原生的功能，且部分组件为原生组件实现，从而有良好体验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06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37B2-165E-44A9-AE4D-201E57BD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7" y="88900"/>
            <a:ext cx="8215604" cy="611011"/>
          </a:xfrm>
        </p:spPr>
        <p:txBody>
          <a:bodyPr/>
          <a:lstStyle/>
          <a:p>
            <a:r>
              <a:rPr lang="zh-CN" altLang="en-US" dirty="0"/>
              <a:t>小程序渲染机制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38666-365C-4EFE-9875-D346D60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74" y="699911"/>
            <a:ext cx="8215604" cy="4676774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在渲染层把 </a:t>
            </a:r>
            <a:r>
              <a:rPr lang="en-US" altLang="zh-CN" sz="1800" b="1" dirty="0"/>
              <a:t>WXML </a:t>
            </a:r>
            <a:r>
              <a:rPr lang="zh-CN" altLang="en-US" sz="1800" b="1" dirty="0"/>
              <a:t>转化成对应的 </a:t>
            </a:r>
            <a:r>
              <a:rPr lang="en-US" altLang="zh-CN" sz="1800" b="1" dirty="0"/>
              <a:t>JS </a:t>
            </a:r>
            <a:r>
              <a:rPr lang="zh-CN" altLang="en-US" sz="1800" b="1" dirty="0"/>
              <a:t>对象。</a:t>
            </a:r>
            <a:endParaRPr lang="en-US" altLang="zh-CN" sz="1800" b="1" dirty="0"/>
          </a:p>
          <a:p>
            <a:r>
              <a:rPr lang="zh-CN" altLang="en-US" sz="1800" b="1" dirty="0"/>
              <a:t>在逻辑层发生数据变更的时候，通过宿主环境提供的 </a:t>
            </a:r>
            <a:r>
              <a:rPr lang="en-US" altLang="zh-CN" sz="1800" b="1" dirty="0" err="1"/>
              <a:t>setData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方法把数据从逻辑层传递到 </a:t>
            </a:r>
            <a:r>
              <a:rPr lang="en-US" altLang="zh-CN" sz="1800" b="1" dirty="0"/>
              <a:t>Native</a:t>
            </a:r>
            <a:r>
              <a:rPr lang="zh-CN" altLang="en-US" sz="1800" b="1" dirty="0"/>
              <a:t>，再转发到渲染层。</a:t>
            </a:r>
            <a:endParaRPr lang="en-US" altLang="zh-CN" sz="1800" b="1" dirty="0"/>
          </a:p>
          <a:p>
            <a:r>
              <a:rPr lang="zh-CN" altLang="en-US" sz="1800" b="1" dirty="0"/>
              <a:t>经过对比前后差异，把差异应用在原来的 </a:t>
            </a:r>
            <a:r>
              <a:rPr lang="en-US" altLang="zh-CN" sz="1800" b="1" dirty="0"/>
              <a:t>DOM </a:t>
            </a:r>
            <a:r>
              <a:rPr lang="zh-CN" altLang="en-US" sz="1800" b="1" dirty="0"/>
              <a:t>树上，更新界面。</a:t>
            </a:r>
            <a:endParaRPr lang="zh-CN" altLang="en-US" sz="1800" dirty="0"/>
          </a:p>
        </p:txBody>
      </p:sp>
      <p:pic>
        <p:nvPicPr>
          <p:cNvPr id="12290" name="Picture 2" descr="https://image.fundebug.com/2019-05-16-004.png">
            <a:extLst>
              <a:ext uri="{FF2B5EF4-FFF2-40B4-BE49-F238E27FC236}">
                <a16:creationId xmlns:a16="http://schemas.microsoft.com/office/drawing/2014/main" id="{DB584EA7-A8AE-464C-B5AA-0DB16BF2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11" y="2308331"/>
            <a:ext cx="6316133" cy="446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3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C7C77-513D-4D08-89CC-80C89C75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渲染机制用法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C7513-BDF0-4B7C-975E-11DDA72C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8" y="1247776"/>
            <a:ext cx="8215604" cy="467677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b="1" dirty="0"/>
              <a:t>通过模版数据绑定和虚拟 </a:t>
            </a:r>
            <a:r>
              <a:rPr lang="en-US" altLang="zh-CN" b="1" dirty="0"/>
              <a:t>DOM </a:t>
            </a:r>
            <a:r>
              <a:rPr lang="zh-CN" altLang="en-US" b="1" dirty="0"/>
              <a:t>机制</a:t>
            </a:r>
            <a:endParaRPr lang="en-US" altLang="zh-CN" b="1" dirty="0"/>
          </a:p>
          <a:p>
            <a:pPr marL="457200" indent="-457200">
              <a:buAutoNum type="arabicPeriod"/>
            </a:pPr>
            <a:endParaRPr lang="en-US" altLang="zh-CN" b="1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 err="1"/>
              <a:t>this.setData</a:t>
            </a:r>
            <a:r>
              <a:rPr lang="en-US" altLang="zh-CN" dirty="0"/>
              <a:t>({</a:t>
            </a:r>
          </a:p>
          <a:p>
            <a:pPr marL="265112" lvl="1" indent="0">
              <a:buNone/>
            </a:pPr>
            <a:r>
              <a:rPr lang="en-US" altLang="zh-CN" dirty="0"/>
              <a:t>  key: value</a:t>
            </a:r>
          </a:p>
          <a:p>
            <a:pPr marL="265112" lvl="1" indent="0">
              <a:buNone/>
            </a:pPr>
            <a:r>
              <a:rPr lang="en-US" altLang="zh-CN" dirty="0"/>
              <a:t>})</a:t>
            </a:r>
          </a:p>
          <a:p>
            <a:pPr marL="265112" lvl="1" indent="0">
              <a:buNone/>
            </a:pPr>
            <a:r>
              <a:rPr lang="zh-CN" altLang="en-US" dirty="0"/>
              <a:t>将数据从逻辑层发送到视图层</a:t>
            </a:r>
            <a:r>
              <a:rPr lang="zh-CN" altLang="en-US" b="1" dirty="0"/>
              <a:t>（异步），</a:t>
            </a:r>
            <a:r>
              <a:rPr lang="zh-CN" altLang="en-US" dirty="0"/>
              <a:t>同时改变对应的</a:t>
            </a:r>
            <a:r>
              <a:rPr lang="en-US" altLang="zh-CN" dirty="0" err="1"/>
              <a:t>this.data</a:t>
            </a:r>
            <a:r>
              <a:rPr lang="zh-CN" altLang="en-US" dirty="0"/>
              <a:t>的值</a:t>
            </a:r>
            <a:r>
              <a:rPr lang="zh-CN" altLang="en-US" b="1" dirty="0"/>
              <a:t>（同步）</a:t>
            </a:r>
            <a:endParaRPr lang="en-US" altLang="zh-CN" b="1" dirty="0"/>
          </a:p>
          <a:p>
            <a:pPr marL="265112" lvl="1" indent="0">
              <a:buNone/>
            </a:pPr>
            <a:endParaRPr lang="en-US" altLang="zh-CN" b="1" dirty="0"/>
          </a:p>
          <a:p>
            <a:pPr marL="265112" lvl="1" indent="0">
              <a:buNone/>
            </a:pPr>
            <a:r>
              <a:rPr lang="zh-CN" altLang="en-US" b="1" dirty="0"/>
              <a:t>渲染层会根据前面提到的渲染机制重新生成 </a:t>
            </a:r>
            <a:r>
              <a:rPr lang="en-US" altLang="zh-CN" b="1" dirty="0"/>
              <a:t>VD</a:t>
            </a:r>
            <a:r>
              <a:rPr lang="zh-CN" altLang="en-US" b="1" dirty="0"/>
              <a:t>（虚拟 </a:t>
            </a:r>
            <a:r>
              <a:rPr lang="en-US" altLang="zh-CN" b="1" dirty="0"/>
              <a:t>DOM</a:t>
            </a:r>
            <a:r>
              <a:rPr lang="zh-CN" altLang="en-US" b="1" dirty="0"/>
              <a:t>）树，并更新到对应的 </a:t>
            </a:r>
            <a:r>
              <a:rPr lang="en-US" altLang="zh-CN" b="1" dirty="0"/>
              <a:t>DOM </a:t>
            </a:r>
            <a:r>
              <a:rPr lang="zh-CN" altLang="en-US" b="1" dirty="0"/>
              <a:t>树上，引起界面变化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ABA815-48DF-4808-9405-88B65028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1800325"/>
            <a:ext cx="4038950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D7591-6509-4671-A111-106F8E4C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小程序基础库是什么，从哪来？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B52D4-DC8B-463B-9DCD-C33BECA0C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/>
              <a:t>在视图层，提供各类组件来组建界面的元素</a:t>
            </a:r>
            <a:endParaRPr lang="zh-CN" altLang="en-US" dirty="0"/>
          </a:p>
          <a:p>
            <a:r>
              <a:rPr lang="zh-CN" altLang="en-US" b="1" dirty="0"/>
              <a:t>在逻辑层，提供各类 </a:t>
            </a:r>
            <a:r>
              <a:rPr lang="en-US" altLang="zh-CN" b="1" dirty="0"/>
              <a:t>API </a:t>
            </a:r>
            <a:r>
              <a:rPr lang="zh-CN" altLang="en-US" b="1" dirty="0"/>
              <a:t>来处理各种逻辑</a:t>
            </a:r>
            <a:endParaRPr lang="zh-CN" altLang="en-US" dirty="0"/>
          </a:p>
          <a:p>
            <a:r>
              <a:rPr lang="zh-CN" altLang="en-US" b="1" dirty="0"/>
              <a:t>处理数据绑定、组件系统、事件系统、通信系统等一系列框架逻辑</a:t>
            </a:r>
            <a:endParaRPr lang="zh-CN" altLang="en-US" dirty="0"/>
          </a:p>
          <a:p>
            <a:r>
              <a:rPr lang="zh-CN" altLang="en-US" b="1" dirty="0"/>
              <a:t>小程序的基础库不会被打包在某个小程序的代码包里边，它会被提前内置在微信客户端。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由于小程序的渲染层和逻辑层是两个线程管理，两个线程各自注入了基础库。</a:t>
            </a:r>
          </a:p>
          <a:p>
            <a:pPr marL="0" indent="0">
              <a:buNone/>
            </a:pP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25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1DF2F-A478-48DC-89A7-159DA4A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生命周期是什么？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10986-648E-428E-9211-990A3F5A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9" y="1660174"/>
            <a:ext cx="8215604" cy="4676774"/>
          </a:xfrm>
        </p:spPr>
        <p:txBody>
          <a:bodyPr/>
          <a:lstStyle/>
          <a:p>
            <a:r>
              <a:rPr lang="zh-CN" altLang="en-US" dirty="0"/>
              <a:t>生命周期是一类函数的统称，这些函数在特殊的时间点或遇到一些特殊的框架事件时被自动触发。他们的作用是负责监听一些操作或者状态，当到达了某些特殊的时间点或者发生了某些特殊的事件时，这些函数就会触发</a:t>
            </a:r>
            <a:endParaRPr lang="en-US" altLang="zh-CN" dirty="0"/>
          </a:p>
          <a:p>
            <a:r>
              <a:rPr lang="zh-CN" altLang="en-US" dirty="0"/>
              <a:t>我们可以通过这种函数来在相应的时间点或事件下，实现我们的小程序应有的功能。</a:t>
            </a:r>
          </a:p>
        </p:txBody>
      </p:sp>
    </p:spTree>
    <p:extLst>
      <p:ext uri="{BB962C8B-B14F-4D97-AF65-F5344CB8AC3E}">
        <p14:creationId xmlns:p14="http://schemas.microsoft.com/office/powerpoint/2010/main" val="414986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B2ABB-9B94-4325-8581-8F1ADB57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DDA26-E7E7-4543-82A8-E230D8E5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1" y="1185865"/>
            <a:ext cx="8215604" cy="4676774"/>
          </a:xfrm>
        </p:spPr>
        <p:txBody>
          <a:bodyPr/>
          <a:lstStyle/>
          <a:p>
            <a:r>
              <a:rPr lang="zh-CN" altLang="en-US" dirty="0"/>
              <a:t>你需要写一个像下面一样的表格的应用程序，这个表格可以根据不同的字段进行升序或者降序的展示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 descr="sort-table">
            <a:extLst>
              <a:ext uri="{FF2B5EF4-FFF2-40B4-BE49-F238E27FC236}">
                <a16:creationId xmlns:a16="http://schemas.microsoft.com/office/drawing/2014/main" id="{EF7392A1-87FE-4A77-9174-06617205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290764"/>
            <a:ext cx="85629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4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5314F-AAE3-437F-9632-6A7E78E3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小程序生命周期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70DC15-CD69-47CB-96A5-A9BBDF26A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99" y="1377245"/>
            <a:ext cx="6286557" cy="394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617C1C-0868-4AE0-919C-B741EE3E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6" y="5452252"/>
            <a:ext cx="5776461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A414D-24EB-4285-B29D-3935E625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页面生命周期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6DC787-ACC8-4269-B45F-60AC5DE5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024" y="1247776"/>
            <a:ext cx="6171951" cy="50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4CB9D-C2C2-4322-9F14-B3C266F9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小程序加载顺序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B32B6-B1CA-4590-BE98-9586E493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首先执行 </a:t>
            </a:r>
            <a:r>
              <a:rPr lang="en-US" altLang="zh-CN" dirty="0" err="1"/>
              <a:t>App.onLaunch</a:t>
            </a:r>
            <a:r>
              <a:rPr lang="en-US" altLang="zh-CN" dirty="0"/>
              <a:t> -&gt; </a:t>
            </a:r>
            <a:r>
              <a:rPr lang="en-US" altLang="zh-CN" dirty="0" err="1"/>
              <a:t>App.onShow</a:t>
            </a:r>
            <a:endParaRPr lang="en-US" altLang="zh-CN" dirty="0"/>
          </a:p>
          <a:p>
            <a:r>
              <a:rPr lang="zh-CN" altLang="en-US" dirty="0"/>
              <a:t>其次执行 </a:t>
            </a:r>
            <a:r>
              <a:rPr lang="en-US" altLang="zh-CN" dirty="0" err="1"/>
              <a:t>Component.created</a:t>
            </a:r>
            <a:r>
              <a:rPr lang="en-US" altLang="zh-CN" dirty="0"/>
              <a:t> -&gt; </a:t>
            </a:r>
            <a:r>
              <a:rPr lang="en-US" altLang="zh-CN" dirty="0" err="1"/>
              <a:t>Component.attached</a:t>
            </a:r>
            <a:endParaRPr lang="en-US" altLang="zh-CN" dirty="0"/>
          </a:p>
          <a:p>
            <a:r>
              <a:rPr lang="zh-CN" altLang="en-US" dirty="0"/>
              <a:t>再执行 </a:t>
            </a:r>
            <a:r>
              <a:rPr lang="en-US" altLang="zh-CN" dirty="0" err="1"/>
              <a:t>Page.onLoad</a:t>
            </a:r>
            <a:r>
              <a:rPr lang="en-US" altLang="zh-CN" dirty="0"/>
              <a:t> -&gt; </a:t>
            </a:r>
            <a:r>
              <a:rPr lang="en-US" altLang="zh-CN" dirty="0" err="1"/>
              <a:t>Page.onShow</a:t>
            </a:r>
            <a:endParaRPr lang="en-US" altLang="zh-CN" dirty="0"/>
          </a:p>
          <a:p>
            <a:r>
              <a:rPr lang="zh-CN" altLang="en-US" dirty="0"/>
              <a:t>最后 执行 </a:t>
            </a:r>
            <a:r>
              <a:rPr lang="en-US" altLang="zh-CN" dirty="0" err="1"/>
              <a:t>Component.ready</a:t>
            </a:r>
            <a:r>
              <a:rPr lang="en-US" altLang="zh-CN" dirty="0"/>
              <a:t> -&gt; </a:t>
            </a:r>
            <a:r>
              <a:rPr lang="en-US" altLang="zh-CN" dirty="0" err="1"/>
              <a:t>Page.onReady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当页面中包含组件时，组件的生命周期</a:t>
            </a:r>
            <a:r>
              <a:rPr lang="en-US" altLang="zh-CN" dirty="0"/>
              <a:t>(</a:t>
            </a:r>
            <a:r>
              <a:rPr lang="zh-CN" altLang="en-US" dirty="0"/>
              <a:t>包括</a:t>
            </a:r>
            <a:r>
              <a:rPr lang="en-US" altLang="zh-CN" dirty="0" err="1"/>
              <a:t>pageLifetimes</a:t>
            </a:r>
            <a:r>
              <a:rPr lang="en-US" altLang="zh-CN" dirty="0"/>
              <a:t>)</a:t>
            </a:r>
            <a:r>
              <a:rPr lang="zh-CN" altLang="en-US" dirty="0"/>
              <a:t>总是优先于页面，</a:t>
            </a:r>
            <a:r>
              <a:rPr lang="en-US" altLang="zh-CN" dirty="0"/>
              <a:t>Behaviors</a:t>
            </a:r>
            <a:r>
              <a:rPr lang="zh-CN" altLang="en-US" dirty="0"/>
              <a:t>生命周期优先于组件的生命周期。但其实有个例外：页面退出堆栈，当页面</a:t>
            </a:r>
            <a:r>
              <a:rPr lang="en-US" altLang="zh-CN" dirty="0"/>
              <a:t>unload</a:t>
            </a:r>
            <a:r>
              <a:rPr lang="zh-CN" altLang="en-US" dirty="0"/>
              <a:t>时会执行如下顺序：</a:t>
            </a:r>
          </a:p>
          <a:p>
            <a:r>
              <a:rPr lang="en-US" altLang="zh-CN" dirty="0" err="1"/>
              <a:t>Page.onUnload</a:t>
            </a:r>
            <a:r>
              <a:rPr lang="en-US" altLang="zh-CN" dirty="0"/>
              <a:t> =&gt; </a:t>
            </a:r>
            <a:r>
              <a:rPr lang="en-US" altLang="zh-CN" dirty="0" err="1"/>
              <a:t>Component.detached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05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6AB9-6C1F-4B7B-8578-2A881DDC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一张图总结</a:t>
            </a:r>
          </a:p>
        </p:txBody>
      </p:sp>
      <p:pic>
        <p:nvPicPr>
          <p:cNvPr id="18434" name="Picture 2" descr="https://mmbiz.qpic.cn/mmbiz_png/8PUZKZ2P51QHeaDcHkNmE1cwWpmYqGyXZcArMcfnaGOywKbBrAmD0Pqs9kfDtb4BscflxxqFW91Xv9tUz2WN2Q/0?wx_fmt=png">
            <a:extLst>
              <a:ext uri="{FF2B5EF4-FFF2-40B4-BE49-F238E27FC236}">
                <a16:creationId xmlns:a16="http://schemas.microsoft.com/office/drawing/2014/main" id="{29AE1D66-50B9-4E1C-B560-E8DD0F0259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16" y="1247776"/>
            <a:ext cx="6989768" cy="50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2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36E44-6B5D-48B8-A469-5F2B50DE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FDEB133-9CD2-45D9-ADAF-06F0EDC0C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024116"/>
              </p:ext>
            </p:extLst>
          </p:nvPr>
        </p:nvGraphicFramePr>
        <p:xfrm>
          <a:off x="1493520" y="2208847"/>
          <a:ext cx="6187440" cy="3421380"/>
        </p:xfrm>
        <a:graphic>
          <a:graphicData uri="http://schemas.openxmlformats.org/drawingml/2006/table">
            <a:tbl>
              <a:tblPr/>
              <a:tblGrid>
                <a:gridCol w="3078480">
                  <a:extLst>
                    <a:ext uri="{9D8B030D-6E8A-4147-A177-3AD203B41FA5}">
                      <a16:colId xmlns:a16="http://schemas.microsoft.com/office/drawing/2014/main" val="988230433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3712163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888888"/>
                          </a:solidFill>
                          <a:effectLst/>
                        </a:rPr>
                        <a:t>路由方式</a:t>
                      </a:r>
                    </a:p>
                  </a:txBody>
                  <a:tcPr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页面栈表现</a:t>
                      </a:r>
                    </a:p>
                  </a:txBody>
                  <a:tcPr marL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5166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初始化 打开的第一个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新页面入栈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98976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打开新页面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wx.navigateTo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新页面入栈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3346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页面重定向 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wx.redirectTo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当前页面出栈，新页面入栈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6766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页面返回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wx.navigateBack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页面不断出栈，直到目标返回页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85887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Tab </a:t>
                      </a:r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切换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wx.switchTab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页面全部出栈，只留下新的 </a:t>
                      </a:r>
                      <a:r>
                        <a:rPr lang="en-US" altLang="zh-CN">
                          <a:solidFill>
                            <a:srgbClr val="353535"/>
                          </a:solidFill>
                          <a:effectLst/>
                        </a:rPr>
                        <a:t>Tab </a:t>
                      </a:r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页面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05465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重加载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wx.reLaunch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页面全部出栈，只留下新的页面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40001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AC4B3E0-FE14-4074-8266-06FE734E5601}"/>
              </a:ext>
            </a:extLst>
          </p:cNvPr>
          <p:cNvSpPr txBox="1"/>
          <p:nvPr/>
        </p:nvSpPr>
        <p:spPr>
          <a:xfrm>
            <a:off x="1463040" y="1451015"/>
            <a:ext cx="436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可以想象成一个</a:t>
            </a:r>
            <a:r>
              <a:rPr lang="en-US" altLang="zh-CN" dirty="0"/>
              <a:t>stack</a:t>
            </a:r>
            <a:r>
              <a:rPr lang="zh-CN" altLang="en-US" dirty="0"/>
              <a:t>，只能</a:t>
            </a:r>
            <a:r>
              <a:rPr lang="en-US" altLang="zh-CN" dirty="0"/>
              <a:t>push or pop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89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42DBB-0861-49CE-8E89-A446DD72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9" y="403226"/>
            <a:ext cx="8215604" cy="53403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页面路由所调用的生命周期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7C7B5-9096-48DB-8CC3-1D2F707B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154430"/>
            <a:ext cx="8131163" cy="5103496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A</a:t>
            </a:r>
            <a:r>
              <a:rPr lang="zh-CN" altLang="en-US" sz="1600" dirty="0"/>
              <a:t>、</a:t>
            </a:r>
            <a:r>
              <a:rPr lang="en-US" altLang="zh-CN" sz="1600" dirty="0"/>
              <a:t>B </a:t>
            </a:r>
            <a:r>
              <a:rPr lang="zh-CN" altLang="en-US" sz="1600" dirty="0"/>
              <a:t>页面为 </a:t>
            </a:r>
            <a:r>
              <a:rPr lang="en-US" altLang="zh-CN" sz="1600" dirty="0" err="1"/>
              <a:t>Tabbar</a:t>
            </a:r>
            <a:r>
              <a:rPr lang="en-US" altLang="zh-CN" sz="1600" dirty="0"/>
              <a:t> </a:t>
            </a:r>
            <a:r>
              <a:rPr lang="zh-CN" altLang="en-US" sz="1600" dirty="0"/>
              <a:t>页面，</a:t>
            </a:r>
            <a:r>
              <a:rPr lang="en-US" altLang="zh-CN" sz="1600" dirty="0"/>
              <a:t>C </a:t>
            </a:r>
            <a:r>
              <a:rPr lang="zh-CN" altLang="en-US" sz="1600" dirty="0"/>
              <a:t>是从 </a:t>
            </a:r>
            <a:r>
              <a:rPr lang="en-US" altLang="zh-CN" sz="1600" dirty="0"/>
              <a:t>A </a:t>
            </a:r>
            <a:r>
              <a:rPr lang="zh-CN" altLang="en-US" sz="1600" dirty="0"/>
              <a:t>页面打开的页面，</a:t>
            </a:r>
            <a:r>
              <a:rPr lang="en-US" altLang="zh-CN" sz="1600" dirty="0"/>
              <a:t>D </a:t>
            </a:r>
            <a:r>
              <a:rPr lang="zh-CN" altLang="en-US" sz="1600" dirty="0"/>
              <a:t>页面是从 </a:t>
            </a:r>
            <a:r>
              <a:rPr lang="en-US" altLang="zh-CN" sz="1600" dirty="0"/>
              <a:t>C </a:t>
            </a:r>
            <a:r>
              <a:rPr lang="zh-CN" altLang="en-US" sz="1600" dirty="0"/>
              <a:t>页面打开的页面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0263784-3490-495F-AC8A-25B2AEDB1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43151"/>
              </p:ext>
            </p:extLst>
          </p:nvPr>
        </p:nvGraphicFramePr>
        <p:xfrm>
          <a:off x="1463040" y="1591626"/>
          <a:ext cx="6892290" cy="4666298"/>
        </p:xfrm>
        <a:graphic>
          <a:graphicData uri="http://schemas.openxmlformats.org/drawingml/2006/table">
            <a:tbl>
              <a:tblPr/>
              <a:tblGrid>
                <a:gridCol w="1314892">
                  <a:extLst>
                    <a:ext uri="{9D8B030D-6E8A-4147-A177-3AD203B41FA5}">
                      <a16:colId xmlns:a16="http://schemas.microsoft.com/office/drawing/2014/main" val="812095270"/>
                    </a:ext>
                  </a:extLst>
                </a:gridCol>
                <a:gridCol w="1634048">
                  <a:extLst>
                    <a:ext uri="{9D8B030D-6E8A-4147-A177-3AD203B41FA5}">
                      <a16:colId xmlns:a16="http://schemas.microsoft.com/office/drawing/2014/main" val="3870140927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838260578"/>
                    </a:ext>
                  </a:extLst>
                </a:gridCol>
              </a:tblGrid>
              <a:tr h="565149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当前页面</a:t>
                      </a:r>
                    </a:p>
                  </a:txBody>
                  <a:tcPr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路由后页面</a:t>
                      </a:r>
                    </a:p>
                  </a:txBody>
                  <a:tcPr marL="152400"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888888"/>
                          </a:solidFill>
                          <a:effectLst/>
                        </a:rPr>
                        <a:t>触发的生命周期（按顺序）</a:t>
                      </a:r>
                    </a:p>
                  </a:txBody>
                  <a:tcPr marL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867620"/>
                  </a:ext>
                </a:extLst>
              </a:tr>
              <a:tr h="511689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Nothing happend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01084"/>
                  </a:ext>
                </a:extLst>
              </a:tr>
              <a:tr h="717892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A.onHide(), B.onLoad(), B.onShow()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419925"/>
                  </a:ext>
                </a:extLst>
              </a:tr>
              <a:tr h="511689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zh-CN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（再次打开）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A.onHide(), B.onShow()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35649"/>
                  </a:ext>
                </a:extLst>
              </a:tr>
              <a:tr h="717892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C.onUnload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A.onShow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637802"/>
                  </a:ext>
                </a:extLst>
              </a:tr>
              <a:tr h="717892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C.onUnload(), B.onLoad(), B.onShow()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941870"/>
                  </a:ext>
                </a:extLst>
              </a:tr>
              <a:tr h="924095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D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D.onUnload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C.onUnload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B.onLoad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B.onShow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96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84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4BFF9-6510-4ED0-8E4A-4E3CB3BE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2BC64-1FA1-4156-A420-13EE52B9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获取数据一般写到</a:t>
            </a:r>
            <a:r>
              <a:rPr lang="en-US" altLang="zh-CN" dirty="0" err="1"/>
              <a:t>onLoad</a:t>
            </a:r>
            <a:r>
              <a:rPr lang="zh-CN" altLang="en-US" dirty="0"/>
              <a:t>内，因为</a:t>
            </a:r>
            <a:r>
              <a:rPr lang="en-US" altLang="zh-CN" dirty="0" err="1"/>
              <a:t>onShow</a:t>
            </a:r>
            <a:r>
              <a:rPr lang="zh-CN" altLang="en-US" dirty="0"/>
              <a:t>会导致返回也重新获取数据</a:t>
            </a:r>
            <a:endParaRPr lang="en-US" altLang="zh-CN" dirty="0"/>
          </a:p>
          <a:p>
            <a:r>
              <a:rPr lang="zh-CN" altLang="en-US" dirty="0"/>
              <a:t>可以给</a:t>
            </a:r>
            <a:r>
              <a:rPr lang="en-US" altLang="zh-CN" dirty="0" err="1"/>
              <a:t>onLoad</a:t>
            </a:r>
            <a:r>
              <a:rPr lang="zh-CN" altLang="en-US" dirty="0"/>
              <a:t>改成</a:t>
            </a:r>
            <a:r>
              <a:rPr lang="en-US" altLang="zh-CN" b="1" dirty="0"/>
              <a:t>async function</a:t>
            </a:r>
            <a:r>
              <a:rPr lang="zh-CN" altLang="en-US" dirty="0"/>
              <a:t>，内部使用</a:t>
            </a:r>
            <a:r>
              <a:rPr lang="en-US" altLang="zh-CN" dirty="0"/>
              <a:t>await</a:t>
            </a:r>
            <a:r>
              <a:rPr lang="zh-CN" altLang="en-US" dirty="0"/>
              <a:t>风格编程</a:t>
            </a:r>
            <a:endParaRPr lang="en-US" altLang="zh-CN" dirty="0"/>
          </a:p>
          <a:p>
            <a:r>
              <a:rPr lang="zh-CN" altLang="en-US" dirty="0"/>
              <a:t>如果使用</a:t>
            </a:r>
            <a:r>
              <a:rPr lang="en-US" altLang="zh-CN" dirty="0"/>
              <a:t>async function</a:t>
            </a:r>
            <a:r>
              <a:rPr lang="zh-CN" altLang="en-US" dirty="0"/>
              <a:t>，请在开始和结尾使用</a:t>
            </a:r>
            <a:endParaRPr lang="en-US" altLang="zh-CN" dirty="0"/>
          </a:p>
          <a:p>
            <a:r>
              <a:rPr lang="en-US" altLang="zh-CN" dirty="0" err="1"/>
              <a:t>wx.showLoading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      title: '</a:t>
            </a:r>
            <a:r>
              <a:rPr lang="zh-CN" altLang="en-US" dirty="0"/>
              <a:t>加载中</a:t>
            </a:r>
            <a:r>
              <a:rPr lang="en-US" altLang="zh-CN" dirty="0"/>
              <a:t>'</a:t>
            </a:r>
            <a:endParaRPr lang="zh-CN" altLang="en-US" dirty="0"/>
          </a:p>
          <a:p>
            <a:r>
              <a:rPr lang="zh-CN" altLang="en-US" dirty="0"/>
              <a:t>    </a:t>
            </a:r>
            <a:r>
              <a:rPr lang="en-US" altLang="zh-CN" dirty="0"/>
              <a:t>});</a:t>
            </a:r>
            <a:endParaRPr lang="zh-CN" altLang="en-US" dirty="0"/>
          </a:p>
          <a:p>
            <a:r>
              <a:rPr lang="en-US" altLang="zh-CN" dirty="0" err="1"/>
              <a:t>wx.hideLoading</a:t>
            </a:r>
            <a:r>
              <a:rPr lang="en-US" altLang="zh-CN" dirty="0"/>
              <a:t>();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851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D54CF-FAEB-42EF-BE6E-E058C17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64453-AA29-4E14-9DE3-7319D49A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app.js</a:t>
            </a:r>
            <a:r>
              <a:rPr lang="zh-CN" altLang="en-US" dirty="0"/>
              <a:t>内的</a:t>
            </a:r>
            <a:r>
              <a:rPr lang="en-US" altLang="zh-CN" dirty="0" err="1"/>
              <a:t>globalData</a:t>
            </a:r>
            <a:r>
              <a:rPr lang="zh-CN" altLang="en-US" dirty="0"/>
              <a:t>一般放哪些信息？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都在</a:t>
            </a:r>
            <a:r>
              <a:rPr lang="en-US" altLang="zh-CN" dirty="0" err="1"/>
              <a:t>onLaunch</a:t>
            </a:r>
            <a:r>
              <a:rPr lang="zh-CN" altLang="en-US" dirty="0"/>
              <a:t>生命周期时获取并赋值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F7B1F8-3B65-4551-A256-54B2D691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2" y="2194446"/>
            <a:ext cx="5944115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035C1-E271-4CB6-B6D0-ED18418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同步与异步</a:t>
            </a:r>
            <a:r>
              <a:rPr lang="en-US" altLang="zh-CN" dirty="0" err="1"/>
              <a:t>api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B5E39-9A7E-47EA-BEB2-05A53040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7" y="1090613"/>
            <a:ext cx="8215604" cy="46767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同步</a:t>
            </a:r>
            <a:r>
              <a:rPr lang="en-US" altLang="zh-CN" dirty="0"/>
              <a:t>API</a:t>
            </a:r>
          </a:p>
          <a:p>
            <a:r>
              <a:rPr lang="en-US" altLang="zh-CN" dirty="0"/>
              <a:t>Sync</a:t>
            </a:r>
            <a:r>
              <a:rPr lang="zh-CN" altLang="en-US" dirty="0"/>
              <a:t>结尾、可以直接获取结果</a:t>
            </a:r>
            <a:endParaRPr lang="en-US" altLang="zh-CN" dirty="0"/>
          </a:p>
          <a:p>
            <a:r>
              <a:rPr lang="zh-CN" altLang="en-US" dirty="0"/>
              <a:t>必须外层使用</a:t>
            </a:r>
            <a:r>
              <a:rPr lang="en-US" altLang="zh-CN" dirty="0"/>
              <a:t>try catch</a:t>
            </a:r>
            <a:r>
              <a:rPr lang="zh-CN" altLang="en-US" dirty="0"/>
              <a:t>机制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异步 </a:t>
            </a:r>
            <a:r>
              <a:rPr lang="en-US" altLang="zh-CN" b="1" dirty="0"/>
              <a:t>API</a:t>
            </a:r>
          </a:p>
          <a:p>
            <a:r>
              <a:rPr lang="zh-CN" altLang="en-US" dirty="0"/>
              <a:t>接受一个 </a:t>
            </a:r>
            <a:r>
              <a:rPr lang="en-US" altLang="zh-CN" dirty="0"/>
              <a:t>Object </a:t>
            </a:r>
            <a:r>
              <a:rPr lang="zh-CN" altLang="en-US" dirty="0"/>
              <a:t>类型的参数，这个参数都支持按需指定以下字段来接收接口调用结果：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8C9AAB4-6B89-4C7F-8671-B33015A8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90939"/>
              </p:ext>
            </p:extLst>
          </p:nvPr>
        </p:nvGraphicFramePr>
        <p:xfrm>
          <a:off x="1314450" y="3852227"/>
          <a:ext cx="6217920" cy="2918460"/>
        </p:xfrm>
        <a:graphic>
          <a:graphicData uri="http://schemas.openxmlformats.org/drawingml/2006/table">
            <a:tbl>
              <a:tblPr/>
              <a:tblGrid>
                <a:gridCol w="1554480">
                  <a:extLst>
                    <a:ext uri="{9D8B030D-6E8A-4147-A177-3AD203B41FA5}">
                      <a16:colId xmlns:a16="http://schemas.microsoft.com/office/drawing/2014/main" val="51610471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30295177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5108434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99822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参数名</a:t>
                      </a:r>
                    </a:p>
                  </a:txBody>
                  <a:tcPr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类型</a:t>
                      </a:r>
                    </a:p>
                  </a:txBody>
                  <a:tcPr marL="152400"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必填</a:t>
                      </a:r>
                    </a:p>
                  </a:txBody>
                  <a:tcPr marL="152400"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说明</a:t>
                      </a:r>
                    </a:p>
                  </a:txBody>
                  <a:tcPr marL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2156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success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否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接口调用成功的回调函数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3051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fail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否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接口调用失败的回调函数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02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complete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否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接口调用结束的回调函数（调用成功、失败都会执行）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67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21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69B53-86E7-4994-BCDF-802AEFC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  <a:r>
              <a:rPr lang="en-US" altLang="zh-CN" dirty="0" err="1"/>
              <a:t>api</a:t>
            </a:r>
            <a:r>
              <a:rPr lang="zh-CN" altLang="en-US" dirty="0"/>
              <a:t>的两种方法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026C9-7FEB-4C0B-8CB9-14805D2C2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04" y="1247776"/>
            <a:ext cx="8215604" cy="4676774"/>
          </a:xfrm>
        </p:spPr>
        <p:txBody>
          <a:bodyPr/>
          <a:lstStyle/>
          <a:p>
            <a:r>
              <a:rPr lang="zh-CN" altLang="en-US" dirty="0"/>
              <a:t>可以使用</a:t>
            </a:r>
            <a:r>
              <a:rPr lang="en-US" altLang="zh-CN" dirty="0"/>
              <a:t>promise</a:t>
            </a:r>
            <a:r>
              <a:rPr lang="zh-CN" altLang="en-US" dirty="0"/>
              <a:t>风格</a:t>
            </a:r>
            <a:endParaRPr lang="en-US" altLang="zh-CN" dirty="0"/>
          </a:p>
          <a:p>
            <a:r>
              <a:rPr lang="zh-CN" altLang="en-US" dirty="0"/>
              <a:t>也可以使用常规</a:t>
            </a:r>
            <a:r>
              <a:rPr lang="en-US" altLang="zh-CN" dirty="0"/>
              <a:t>callback</a:t>
            </a:r>
            <a:r>
              <a:rPr lang="zh-CN" altLang="en-US" dirty="0"/>
              <a:t>风格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B5C21-1072-44D0-9921-0F2247F9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10" y="2321443"/>
            <a:ext cx="6822832" cy="22151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C1E248-8641-4F39-A3C7-1BDC4828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10" y="4643105"/>
            <a:ext cx="6439458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44108-AC3C-4A29-A3F5-9427EF1E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naïve</a:t>
            </a:r>
            <a:r>
              <a:rPr lang="zh-CN" altLang="en-US" dirty="0"/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BFE0-BCF6-4BAD-AF36-C5ACA3262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 </a:t>
            </a:r>
            <a:r>
              <a:rPr lang="en-US" altLang="zh-CN" dirty="0" err="1"/>
              <a:t>sortKey</a:t>
            </a:r>
            <a:r>
              <a:rPr lang="en-US" altLang="zh-CN" dirty="0"/>
              <a:t> = "new" // </a:t>
            </a:r>
            <a:r>
              <a:rPr lang="zh-CN" altLang="en-US" dirty="0"/>
              <a:t>排序的字段</a:t>
            </a:r>
          </a:p>
          <a:p>
            <a:r>
              <a:rPr lang="en-US" altLang="zh-CN" dirty="0"/>
              <a:t>var </a:t>
            </a:r>
            <a:r>
              <a:rPr lang="en-US" altLang="zh-CN" dirty="0" err="1"/>
              <a:t>sortType</a:t>
            </a:r>
            <a:r>
              <a:rPr lang="en-US" altLang="zh-CN" dirty="0"/>
              <a:t> = 1 // </a:t>
            </a:r>
            <a:r>
              <a:rPr lang="zh-CN" altLang="en-US" dirty="0"/>
              <a:t>升序还是逆序</a:t>
            </a:r>
          </a:p>
          <a:p>
            <a:r>
              <a:rPr lang="en-US" altLang="zh-CN" dirty="0"/>
              <a:t>var data = [{...}, {...}, {..}, ..] // </a:t>
            </a:r>
            <a:r>
              <a:rPr lang="zh-CN" altLang="en-US" dirty="0"/>
              <a:t>表格数据</a:t>
            </a:r>
            <a:endParaRPr lang="en-US" altLang="zh-CN" dirty="0"/>
          </a:p>
          <a:p>
            <a:r>
              <a:rPr lang="zh-CN" altLang="en-US" b="1" dirty="0"/>
              <a:t>点击事件，</a:t>
            </a:r>
            <a:r>
              <a:rPr lang="zh-CN" altLang="en-US" dirty="0"/>
              <a:t>当用户点击特定的字段的时候，根据上面几个字段存储的内容来对内容进行排序，然后用 </a:t>
            </a:r>
            <a:r>
              <a:rPr lang="en-US" altLang="zh-CN" dirty="0"/>
              <a:t>JS </a:t>
            </a:r>
            <a:r>
              <a:rPr lang="zh-CN" altLang="en-US" dirty="0"/>
              <a:t>或者 </a:t>
            </a:r>
            <a:r>
              <a:rPr lang="en-US" altLang="zh-CN" dirty="0"/>
              <a:t>jQuery </a:t>
            </a:r>
            <a:r>
              <a:rPr lang="zh-CN" altLang="en-US" dirty="0"/>
              <a:t>操作 </a:t>
            </a:r>
            <a:r>
              <a:rPr lang="en-US" altLang="zh-CN" dirty="0"/>
              <a:t>DOM</a:t>
            </a:r>
            <a:r>
              <a:rPr lang="zh-CN" altLang="en-US" dirty="0"/>
              <a:t>，更新页面的排序状态</a:t>
            </a:r>
          </a:p>
        </p:txBody>
      </p:sp>
    </p:spTree>
    <p:extLst>
      <p:ext uri="{BB962C8B-B14F-4D97-AF65-F5344CB8AC3E}">
        <p14:creationId xmlns:p14="http://schemas.microsoft.com/office/powerpoint/2010/main" val="2243880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DB68B-AE7B-4362-A274-87B7509E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一些常用的</a:t>
            </a:r>
            <a:r>
              <a:rPr lang="en-US" altLang="zh-CN" dirty="0" err="1"/>
              <a:t>api</a:t>
            </a:r>
            <a:r>
              <a:rPr lang="zh-CN" altLang="en-US" dirty="0"/>
              <a:t>和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690BC-EF2E-40A5-ACAC-E51060FA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参见附件</a:t>
            </a:r>
          </a:p>
        </p:txBody>
      </p:sp>
    </p:spTree>
    <p:extLst>
      <p:ext uri="{BB962C8B-B14F-4D97-AF65-F5344CB8AC3E}">
        <p14:creationId xmlns:p14="http://schemas.microsoft.com/office/powerpoint/2010/main" val="382497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E94DD-E54B-461A-AF55-D5771FFF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明显缺点！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C9503-6213-4FB8-8967-36B3629A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5" y="1211087"/>
            <a:ext cx="8215604" cy="4676774"/>
          </a:xfrm>
        </p:spPr>
        <p:txBody>
          <a:bodyPr/>
          <a:lstStyle/>
          <a:p>
            <a:r>
              <a:rPr lang="zh-CN" altLang="en-US" dirty="0"/>
              <a:t>后期状态太多、难以维护</a:t>
            </a:r>
            <a:endParaRPr lang="en-US" altLang="zh-CN" dirty="0"/>
          </a:p>
          <a:p>
            <a:r>
              <a:rPr lang="zh-CN" altLang="en-US" dirty="0"/>
              <a:t>事件监听、</a:t>
            </a:r>
            <a:r>
              <a:rPr lang="en-US" altLang="zh-CN" dirty="0" err="1"/>
              <a:t>dom</a:t>
            </a:r>
            <a:r>
              <a:rPr lang="zh-CN" altLang="en-US" dirty="0"/>
              <a:t>操作复杂</a:t>
            </a:r>
            <a:endParaRPr lang="en-US" altLang="zh-CN" dirty="0"/>
          </a:p>
          <a:p>
            <a:r>
              <a:rPr lang="zh-CN" altLang="en-US" dirty="0"/>
              <a:t>每次修改都要重新渲染所有</a:t>
            </a:r>
            <a:r>
              <a:rPr lang="en-US" altLang="zh-CN" dirty="0" err="1"/>
              <a:t>dom</a:t>
            </a:r>
            <a:r>
              <a:rPr lang="zh-CN" altLang="en-US" dirty="0"/>
              <a:t>，操作代价大、性价比低</a:t>
            </a:r>
            <a:endParaRPr lang="en-US" altLang="zh-CN" dirty="0"/>
          </a:p>
          <a:p>
            <a:r>
              <a:rPr lang="zh-CN" altLang="en-US" dirty="0"/>
              <a:t>页面重新选然后，</a:t>
            </a:r>
            <a:r>
              <a:rPr lang="en-US" altLang="zh-CN" dirty="0"/>
              <a:t>input</a:t>
            </a:r>
            <a:r>
              <a:rPr lang="zh-CN" altLang="en-US" dirty="0"/>
              <a:t>框选中聚焦等状态丢失</a:t>
            </a:r>
            <a:endParaRPr lang="en-US" altLang="zh-CN" dirty="0"/>
          </a:p>
          <a:p>
            <a:r>
              <a:rPr lang="zh-CN" altLang="en-US" b="1" dirty="0"/>
              <a:t>直接操作</a:t>
            </a:r>
            <a:r>
              <a:rPr lang="en-US" altLang="zh-CN" b="1" dirty="0" err="1"/>
              <a:t>dom</a:t>
            </a:r>
            <a:r>
              <a:rPr lang="zh-CN" altLang="en-US" b="1" dirty="0"/>
              <a:t>是很慢的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3074" name="Picture 2" descr="dom-attr">
            <a:extLst>
              <a:ext uri="{FF2B5EF4-FFF2-40B4-BE49-F238E27FC236}">
                <a16:creationId xmlns:a16="http://schemas.microsoft.com/office/drawing/2014/main" id="{44D2DF8E-51D3-4DA1-B71F-A8B49ED8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6324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27FD0-99BD-4AA0-AF1D-9EBA77A0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Virtual DOM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7BEF6-6A80-418C-82E2-FC4D4DDF8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背景：因为浏览器的标准就把 </a:t>
            </a:r>
            <a:r>
              <a:rPr lang="en-US" altLang="zh-CN" dirty="0"/>
              <a:t>DOM </a:t>
            </a:r>
            <a:r>
              <a:rPr lang="zh-CN" altLang="en-US" dirty="0"/>
              <a:t>设计的非常复杂。当我们频繁的去做 </a:t>
            </a:r>
            <a:r>
              <a:rPr lang="en-US" altLang="zh-CN" dirty="0"/>
              <a:t>DOM </a:t>
            </a:r>
            <a:r>
              <a:rPr lang="zh-CN" altLang="en-US" dirty="0"/>
              <a:t>更新，会产生一定的性能问题</a:t>
            </a:r>
            <a:endParaRPr lang="en-US" altLang="zh-CN" dirty="0"/>
          </a:p>
          <a:p>
            <a:r>
              <a:rPr lang="zh-CN" altLang="en-US" dirty="0"/>
              <a:t>解决方法：用一个原生的 </a:t>
            </a:r>
            <a:r>
              <a:rPr lang="en-US" altLang="zh-CN" dirty="0"/>
              <a:t>JS </a:t>
            </a:r>
            <a:r>
              <a:rPr lang="zh-CN" altLang="en-US" dirty="0"/>
              <a:t>对象去描述一个 </a:t>
            </a:r>
            <a:r>
              <a:rPr lang="en-US" altLang="zh-CN" dirty="0"/>
              <a:t>DOM </a:t>
            </a:r>
            <a:r>
              <a:rPr lang="zh-CN" altLang="en-US" dirty="0"/>
              <a:t>节点，所以它比创建一个 </a:t>
            </a:r>
            <a:r>
              <a:rPr lang="en-US" altLang="zh-CN" dirty="0"/>
              <a:t>DOM </a:t>
            </a:r>
            <a:r>
              <a:rPr lang="zh-CN" altLang="en-US" dirty="0"/>
              <a:t>的代价要小很多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0F3ADA-E0CB-462F-BFBA-4DD7833E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4" y="4438516"/>
            <a:ext cx="4146406" cy="932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733E39-6839-4554-8720-DBF85FEA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49" y="3273762"/>
            <a:ext cx="3596952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7EBAA-0942-44DF-B78C-CF2DFBC1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Virtual Dom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EB7FBC-E4BD-432E-8284-BC8B37ED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JavaScript </a:t>
            </a:r>
            <a:r>
              <a:rPr lang="zh-CN" altLang="en-US" dirty="0"/>
              <a:t>对象结构表示 </a:t>
            </a:r>
            <a:r>
              <a:rPr lang="en-US" altLang="zh-CN" dirty="0"/>
              <a:t>DOM </a:t>
            </a:r>
            <a:r>
              <a:rPr lang="zh-CN" altLang="en-US" dirty="0"/>
              <a:t>树的结构；然后用这个树构建一个真正的 </a:t>
            </a:r>
            <a:r>
              <a:rPr lang="en-US" altLang="zh-CN" dirty="0"/>
              <a:t>DOM </a:t>
            </a:r>
            <a:r>
              <a:rPr lang="zh-CN" altLang="en-US" dirty="0"/>
              <a:t>树，插到文档当中</a:t>
            </a:r>
            <a:endParaRPr lang="en-US" altLang="zh-CN" dirty="0"/>
          </a:p>
          <a:p>
            <a:r>
              <a:rPr lang="zh-CN" altLang="en-US" dirty="0"/>
              <a:t>当状态变更的时候，重新构造一棵新的对象树。然后用新的树和旧的树进行比较，记录两棵树差异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2</a:t>
            </a:r>
            <a:r>
              <a:rPr lang="zh-CN" altLang="en-US" dirty="0"/>
              <a:t>所记录的差异应用到步骤</a:t>
            </a:r>
            <a:r>
              <a:rPr lang="en-US" altLang="zh-CN" dirty="0"/>
              <a:t>1</a:t>
            </a:r>
            <a:r>
              <a:rPr lang="zh-CN" altLang="en-US" dirty="0"/>
              <a:t>所构建的真正的</a:t>
            </a:r>
            <a:r>
              <a:rPr lang="en-US" altLang="zh-CN" dirty="0"/>
              <a:t>DOM</a:t>
            </a:r>
            <a:r>
              <a:rPr lang="zh-CN" altLang="en-US" dirty="0"/>
              <a:t>树上，视图就更新了</a:t>
            </a:r>
          </a:p>
          <a:p>
            <a:r>
              <a:rPr lang="en-US" altLang="zh-CN" dirty="0">
                <a:hlinkClick r:id="rId2"/>
              </a:rPr>
              <a:t>https://github.com/livoras/blog/issues/13</a:t>
            </a:r>
            <a:r>
              <a:rPr lang="en-US" altLang="zh-CN" dirty="0"/>
              <a:t>  </a:t>
            </a:r>
            <a:r>
              <a:rPr lang="zh-CN" altLang="en-US" dirty="0"/>
              <a:t>一个简单的实现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5A46-C1C6-4B84-BB51-C5043D71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一个简单的实现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EE2CAB-2358-4745-9C2D-EE7F8DF9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911" y="1405457"/>
            <a:ext cx="7142060" cy="46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F554E-B1A3-4AAD-A39C-A36B3F40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43EE11-EE79-49F3-9064-0F45ADF4B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所谓数据绑定，就是指</a:t>
            </a:r>
            <a:r>
              <a:rPr lang="en-US" altLang="zh-CN" dirty="0"/>
              <a:t>View</a:t>
            </a:r>
            <a:r>
              <a:rPr lang="zh-CN" altLang="en-US" dirty="0"/>
              <a:t>层和</a:t>
            </a:r>
            <a:r>
              <a:rPr lang="en-US" altLang="zh-CN" dirty="0"/>
              <a:t>Model</a:t>
            </a:r>
            <a:r>
              <a:rPr lang="zh-CN" altLang="en-US" dirty="0"/>
              <a:t>层之间的映射关系。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AutoShape 5" descr="单双数据绑定">
            <a:extLst>
              <a:ext uri="{FF2B5EF4-FFF2-40B4-BE49-F238E27FC236}">
                <a16:creationId xmlns:a16="http://schemas.microsoft.com/office/drawing/2014/main" id="{59B7A547-6958-4371-BC51-B988F5CA8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C37CE3-9DDC-49EC-8960-F9BA688A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2784526"/>
            <a:ext cx="7225032" cy="34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5BD03-1077-4835-8472-BA6A0F6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单向数据绑定 业内主流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57BFF-EFC3-4AD7-89AC-108502DA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当用户访问</a:t>
            </a:r>
            <a:r>
              <a:rPr lang="en-US" altLang="zh-CN" sz="1800" dirty="0"/>
              <a:t>View</a:t>
            </a:r>
            <a:r>
              <a:rPr lang="zh-CN" altLang="en-US" sz="1800" dirty="0"/>
              <a:t>时，通过触发</a:t>
            </a:r>
            <a:r>
              <a:rPr lang="en-US" altLang="zh-CN" sz="1800" dirty="0"/>
              <a:t>Events</a:t>
            </a:r>
            <a:r>
              <a:rPr lang="zh-CN" altLang="en-US" sz="1800" dirty="0"/>
              <a:t>进行交互，而在相应</a:t>
            </a:r>
            <a:r>
              <a:rPr lang="en-US" altLang="zh-CN" sz="1800" dirty="0"/>
              <a:t>Event Handlers</a:t>
            </a:r>
            <a:r>
              <a:rPr lang="zh-CN" altLang="en-US" sz="1800" dirty="0"/>
              <a:t>中，会触发对应的 </a:t>
            </a:r>
            <a:r>
              <a:rPr lang="en-US" altLang="zh-CN" sz="1800" dirty="0"/>
              <a:t>Actions</a:t>
            </a:r>
            <a:r>
              <a:rPr lang="zh-CN" altLang="en-US" sz="1800" dirty="0"/>
              <a:t>，而</a:t>
            </a:r>
            <a:r>
              <a:rPr lang="en-US" altLang="zh-CN" sz="1800" dirty="0"/>
              <a:t>Actions </a:t>
            </a:r>
            <a:r>
              <a:rPr lang="zh-CN" altLang="en-US" sz="1800" dirty="0"/>
              <a:t>通过调用 </a:t>
            </a:r>
            <a:r>
              <a:rPr lang="en-US" altLang="zh-CN" sz="1800" dirty="0" err="1"/>
              <a:t>setState</a:t>
            </a:r>
            <a:r>
              <a:rPr lang="en-US" altLang="zh-CN" sz="1800" dirty="0"/>
              <a:t> </a:t>
            </a:r>
            <a:r>
              <a:rPr lang="zh-CN" altLang="en-US" sz="1800" dirty="0"/>
              <a:t>方法对</a:t>
            </a:r>
            <a:r>
              <a:rPr lang="en-US" altLang="zh-CN" sz="1800" dirty="0"/>
              <a:t>View</a:t>
            </a:r>
            <a:r>
              <a:rPr lang="zh-CN" altLang="en-US" sz="1800" dirty="0"/>
              <a:t>的</a:t>
            </a:r>
            <a:r>
              <a:rPr lang="en-US" altLang="zh-CN" sz="1800" dirty="0"/>
              <a:t>State </a:t>
            </a:r>
            <a:r>
              <a:rPr lang="zh-CN" altLang="en-US" sz="1800" dirty="0"/>
              <a:t>进行更新，</a:t>
            </a:r>
            <a:r>
              <a:rPr lang="en-US" altLang="zh-CN" sz="1800" dirty="0"/>
              <a:t>State</a:t>
            </a:r>
            <a:r>
              <a:rPr lang="zh-CN" altLang="en-US" sz="1800" dirty="0"/>
              <a:t>更新后会触发</a:t>
            </a:r>
            <a:r>
              <a:rPr lang="en-US" altLang="zh-CN" sz="1800" dirty="0"/>
              <a:t>View</a:t>
            </a:r>
            <a:r>
              <a:rPr lang="zh-CN" altLang="en-US" sz="1800" dirty="0"/>
              <a:t>的重新渲染</a:t>
            </a:r>
            <a:endParaRPr lang="en-US" altLang="zh-CN" sz="1800" dirty="0"/>
          </a:p>
          <a:p>
            <a:r>
              <a:rPr lang="en-US" altLang="zh-CN" sz="1800" dirty="0"/>
              <a:t>View </a:t>
            </a:r>
            <a:r>
              <a:rPr lang="zh-CN" altLang="en-US" sz="1800" dirty="0"/>
              <a:t>层是不能直接修改 </a:t>
            </a:r>
            <a:r>
              <a:rPr lang="en-US" altLang="zh-CN" sz="1800" dirty="0"/>
              <a:t>State</a:t>
            </a:r>
            <a:r>
              <a:rPr lang="zh-CN" altLang="en-US" sz="1800" dirty="0"/>
              <a:t>，必须通过相应的 </a:t>
            </a:r>
            <a:r>
              <a:rPr lang="en-US" altLang="zh-CN" sz="1800" dirty="0"/>
              <a:t>Actions </a:t>
            </a:r>
            <a:r>
              <a:rPr lang="zh-CN" altLang="en-US" sz="1800" dirty="0"/>
              <a:t>来进行操作。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2BACF2-704F-4EBC-A1D5-D65F36F9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64" y="3120980"/>
            <a:ext cx="6763759" cy="34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4643</TotalTime>
  <Words>1602</Words>
  <Application>Microsoft Office PowerPoint</Application>
  <PresentationFormat>全屏显示(4:3)</PresentationFormat>
  <Paragraphs>187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Gill Sans Light</vt:lpstr>
      <vt:lpstr>Gill Sans SemiBold</vt:lpstr>
      <vt:lpstr>等线</vt:lpstr>
      <vt:lpstr>等线 Light</vt:lpstr>
      <vt:lpstr>Arial</vt:lpstr>
      <vt:lpstr>Office 主题​​</vt:lpstr>
      <vt:lpstr>PowerPoint 演示文稿</vt:lpstr>
      <vt:lpstr>虚拟dom</vt:lpstr>
      <vt:lpstr>一个naïve思路</vt:lpstr>
      <vt:lpstr>明显缺点！</vt:lpstr>
      <vt:lpstr>Virtual DOM </vt:lpstr>
      <vt:lpstr>Virtual Dom方法</vt:lpstr>
      <vt:lpstr>一个简单的实现</vt:lpstr>
      <vt:lpstr>数据绑定</vt:lpstr>
      <vt:lpstr>单向数据绑定 业内主流</vt:lpstr>
      <vt:lpstr>优缺点</vt:lpstr>
      <vt:lpstr>数据流</vt:lpstr>
      <vt:lpstr>JSX(JavaScript XML)</vt:lpstr>
      <vt:lpstr>JSX也是一个表达式</vt:lpstr>
      <vt:lpstr>小程序双线程模型</vt:lpstr>
      <vt:lpstr>双线程模型</vt:lpstr>
      <vt:lpstr>小程序渲染机制</vt:lpstr>
      <vt:lpstr>渲染机制用法</vt:lpstr>
      <vt:lpstr>小程序基础库是什么，从哪来？</vt:lpstr>
      <vt:lpstr>生命周期是什么？</vt:lpstr>
      <vt:lpstr>小程序生命周期</vt:lpstr>
      <vt:lpstr>页面生命周期</vt:lpstr>
      <vt:lpstr>小程序加载顺序</vt:lpstr>
      <vt:lpstr>一张图总结</vt:lpstr>
      <vt:lpstr>页面栈</vt:lpstr>
      <vt:lpstr>页面路由所调用的生命周期</vt:lpstr>
      <vt:lpstr>最佳实践</vt:lpstr>
      <vt:lpstr>最佳实践</vt:lpstr>
      <vt:lpstr>同步与异步api</vt:lpstr>
      <vt:lpstr>异步api的两种方法</vt:lpstr>
      <vt:lpstr>一些常用的api和demo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199</cp:revision>
  <dcterms:created xsi:type="dcterms:W3CDTF">2019-06-06T07:15:41Z</dcterms:created>
  <dcterms:modified xsi:type="dcterms:W3CDTF">2021-08-03T14:05:28Z</dcterms:modified>
</cp:coreProperties>
</file>